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NanumGothicExtraBold"/>
      <p:bold r:id="rId42"/>
    </p:embeddedFont>
    <p:embeddedFont>
      <p:font typeface="Nanum Gothic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NanumGothicExtraBold-bold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NanumGothic-bold.fntdata"/><Relationship Id="rId21" Type="http://schemas.openxmlformats.org/officeDocument/2006/relationships/slide" Target="slides/slide17.xml"/><Relationship Id="rId43" Type="http://schemas.openxmlformats.org/officeDocument/2006/relationships/font" Target="fonts/NanumGothic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cb17cb11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cb17cb11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cb17cb11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cb17cb11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cb17cb11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cb17cb11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cb17cb11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cb17cb11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cb17cb11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cb17cb11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cb17cb11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cb17cb11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cb17cb11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cb17cb11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cb17cb111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cb17cb11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11585e4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11585e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cb17cb11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cb17cb11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5813ef42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5813ef4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b17cb111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b17cb111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cb17cb111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cb17cb111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cb17cb111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cb17cb111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2998842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2998842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29988429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2998842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d340cc7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d340cc7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d340cc7a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7d340cc7a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11585e4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411585e4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d340cc7a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d340cc7a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d340cc7a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d340cc7a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5813ef42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5813ef42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d340cc7a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d340cc7a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7d340cc7a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7d340cc7a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d340cc7a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d340cc7a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d340cc7a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7d340cc7a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d340cc7a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d340cc7a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11585e4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411585e4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7d340cc7a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7d340cc7a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ec75391c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3ec75391c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cb17cb11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cb17cb1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cb17cb11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cb17cb11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cb17cb1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cb17cb1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cb17cb11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cb17cb11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cb17cb11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cb17cb11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cb17cb11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cb17cb11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152400"/>
            <a:ext cx="453392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675" y="3513050"/>
            <a:ext cx="1821726" cy="18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5600" y="576915"/>
            <a:ext cx="1612000" cy="4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691750" y="1992500"/>
            <a:ext cx="526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anumGothicExtraBold"/>
              <a:buNone/>
              <a:defRPr sz="40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" y="24088"/>
            <a:ext cx="646375" cy="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Gothic"/>
              <a:buNone/>
              <a:def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Relationship Id="rId6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106890" y="970005"/>
            <a:ext cx="1472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ko" sz="8000">
                <a:solidFill>
                  <a:srgbClr val="FFFFFF"/>
                </a:solidFill>
              </a:rPr>
              <a:t>15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029400" y="2121000"/>
            <a:ext cx="56949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필터(Filter) 와 리스너(Listener)</a:t>
            </a:r>
            <a:endParaRPr i="0" sz="4000" u="none" cap="none" strike="noStrike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" name="Google Shape;62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필터 클래스 작성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02425" y="1021050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15-1] Java Resources/filter/BasicFilter.java(계속)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5020"/>
            <a:ext cx="6143175" cy="273465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6295575" y="1435025"/>
            <a:ext cx="28485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getMethod()를 통해 전송 방식을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필터에서 작업이 끝나면 동적 자원인 JSP로 제어권을 넘김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웹 컨테이너가 중지될때 호출되어 필터를 소멸시킴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0" y="4267200"/>
            <a:ext cx="8584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 ❻에서 매개변수인 request는 ServletRequest 타입이므로 먼저 HttpServletRequest로 형변환해야만 request 내장객체의 메서드를 호출할 수 있음</a:t>
            </a:r>
            <a:endParaRPr b="1">
              <a:solidFill>
                <a:srgbClr val="FF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필터 클래스 작성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302425" y="1021050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15-2]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webapp/WEB-INF/web.xml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295575" y="1435025"/>
            <a:ext cx="28485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해당 요청명으로 요청이 들어오면 ❹ 필터명을 찾는다.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해당 필터명으로 등록된 ❷ 클래스를 필터로 사용하게된다.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해당 필터에서 사용할 초기화 매개변수를 등록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3261"/>
            <a:ext cx="6143175" cy="2902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필터를 적용할 JSP 작성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302425" y="1021050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15-3]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webapp/15FilterListener/BasicFilter.jsp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5923950" y="1363250"/>
            <a:ext cx="30972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Javascript 함수에서 get / post 두가지 방식으로 submit 할수있도록 정의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1이면 get방식, 2면 post방식 전송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25" y="1363250"/>
            <a:ext cx="3342978" cy="2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25" y="3736900"/>
            <a:ext cx="5541126" cy="14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3" name="Google Shape;173;p25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 확인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이클립스의 Server 탭에서 톰켓 서버를 시작 후 콘솔 확인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JSP 실행. 콘솔을 보면 doFilter() 메서드가 실행된것을 알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481463"/>
            <a:ext cx="53625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00" y="3367817"/>
            <a:ext cx="3894521" cy="13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625" y="3654588"/>
            <a:ext cx="3963775" cy="1008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3" name="Google Shape;183;p2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 확인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 startAt="3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 브라우저에서 get방식, post방식 버튼을 순서대로 클릭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 startAt="3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Servers 탭에서 톰켓 서버 종료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414137"/>
            <a:ext cx="4360200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74" y="3460698"/>
            <a:ext cx="4666350" cy="9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애너테이션으로 필터 매핑하기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 매핑의 2번째 방법은 애너테이션을 사용하는 것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필터 클래스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25" y="1496325"/>
            <a:ext cx="6016824" cy="6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25" y="2276750"/>
            <a:ext cx="6016824" cy="66333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302425" y="3459450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15-4]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Resources/filter/AnnoFilter.java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75" y="3853050"/>
            <a:ext cx="6227312" cy="8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6046800" y="3853050"/>
            <a:ext cx="30972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애너테이션으로 필터명과 요청명을 매핑. 즉 해당 요청이 들어오면 필터를 적용하겠다는 뜻.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필터 클래스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init(), destory() 메서드는 필요없는 경우 오버라이딩 하지 않아도됨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302425" y="1615784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15-4] Java Resources/filter/AnnoFilter.java(계속)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6046800" y="2009377"/>
            <a:ext cx="30972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매개변수로 전달된 값을 읽어서 콘솔에 출력 후 필터 체인의 다음 노드로 제어권을 넘김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2009375"/>
            <a:ext cx="5839275" cy="151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5" y="3497877"/>
            <a:ext cx="5839274" cy="50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214" name="Google Shape;2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필터를 적용할 JSP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302425" y="1158584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15-5]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webapp/15FilterListener/AnnoFilter.jsp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6046800" y="1552174"/>
            <a:ext cx="30972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일반적인 검색폼으로 구성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552175"/>
            <a:ext cx="5839275" cy="43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5" y="1964712"/>
            <a:ext cx="5839275" cy="168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06849"/>
            <a:ext cx="4106601" cy="9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5765" y="3766160"/>
            <a:ext cx="4179583" cy="12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15.2 필터 응용 - 회원인증 구현</a:t>
            </a:r>
            <a:endParaRPr/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8" name="Google Shape;228;p3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로그인/로그아웃 구현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6장에서 이미 구현했던 로그인/로그아웃 코드를 최대한 활용해서 필터를 적용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302425" y="1539584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15-6] webapp/15FilterListener/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LoginFilter.jsp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33175"/>
            <a:ext cx="5947670" cy="30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6100075" y="1933175"/>
            <a:ext cx="30438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6장의 LoginForm.jsp와 거의 비슷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매개변수로 backUrl이 전달된다면 hidden박스에 담아둠. 로그인 성공시 이 경로로 이동하게 됨.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15.2 필터 응용 - 회원인증 구현</a:t>
            </a:r>
            <a:endParaRPr/>
          </a:p>
        </p:txBody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8" name="Google Shape;238;p31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로그인 처리용 필터 클래스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302425" y="1006184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15-7]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Resources/filter/LoginFilter.java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6100075" y="1475975"/>
            <a:ext cx="30438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필터 매핑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FilterConfig 객체로 web.xml의 컨텍스트 초기화 매개변수를 읽어옴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오라클 접속 정보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7875"/>
            <a:ext cx="5947674" cy="111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94598"/>
            <a:ext cx="5947675" cy="193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75100" y="846850"/>
            <a:ext cx="8700900" cy="40650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학습 목표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필터는 클라이언트의 요청을 가장 먼저 받아 사전 처리하는 역할을 합니다.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리스너는 웹 컨테이너에서 발생하는 이벤트를 감지하고 처리합니다.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이번 장에서는 </a:t>
            </a: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필터와 리스너를 학습합니다.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학습 순서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25" y="2762888"/>
            <a:ext cx="709612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15.2 필터 응용 - 회원인증 구현</a:t>
            </a:r>
            <a:endParaRPr/>
          </a:p>
        </p:txBody>
      </p:sp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9" name="Google Shape;249;p32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로그인 처리용 필터 클래스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302425" y="1006184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15-7] Java Resources/filter/LoginFilter.java(계속)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6100075" y="1361675"/>
            <a:ext cx="30438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doFilter() 에서는 로그인/로그아웃 처리. post 방식이라면 로그인, get 방식이라면 로그아웃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 request와 response를 다음과 같이 HTTP용 타입으로 형변환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session 객체와 전송방식 얻어옴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post 방식이라면 로그인 처리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오라클에 접속한 후 회원정보 확인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1675"/>
            <a:ext cx="5947675" cy="174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00951"/>
            <a:ext cx="5947676" cy="4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74450"/>
            <a:ext cx="5947675" cy="90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15.2 필터 응용 - 회원인증 구현</a:t>
            </a:r>
            <a:endParaRPr/>
          </a:p>
        </p:txBody>
      </p:sp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로그인 처리용 필터 클래스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302425" y="1006184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15-7] Java Resources/filter/LoginFilter.java(계속)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6100075" y="1440950"/>
            <a:ext cx="30438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회원인증에 성공하면 세션영역에 로그인 정보를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❿ 만약 backUrl 매개변수가 있다면 해당 페이지로 이동. 없다면 기존 로그인 페이지로 이동.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0961"/>
            <a:ext cx="5947675" cy="347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15.2 필터 응용 - 회원인증 구현</a:t>
            </a:r>
            <a:endParaRPr/>
          </a:p>
        </p:txBody>
      </p:sp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로그인 처리용 필터 클래스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302425" y="1006184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15-7] Java Resources/filter/LoginFilter.java(계속)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6100075" y="1399775"/>
            <a:ext cx="30438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⓫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⓭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4985"/>
            <a:ext cx="5947675" cy="3433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15.2 필터 응용 - 회원인증 구현</a:t>
            </a:r>
            <a:endParaRPr/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로그인 처리용 필터 클래스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13" y="1133325"/>
            <a:ext cx="5652217" cy="385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15.2 필터 응용 - 회원인증 구현</a:t>
            </a:r>
            <a:endParaRPr/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모델1 방식 회원제 게시판과 연동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회원제 게시판에서는 로그인 확인용 IsLoggedIn.jsp 파일을 로그인이 필요한 모든 페이지 상단에 인 클루드 해야만 구현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하지만 필터를 활용하면 매핑 정보만 변경하면 구현 가능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302425" y="1865996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15-8] Java Resources/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filter/IsSessionFilter.java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6100075" y="2259570"/>
            <a:ext cx="30438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페이징 처리가 되어있는 게시판의 글쓰기, 수정하기, 삭제처리하기 페이지를 매핑해서 로그인 확인 처리를 구현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init( )와 destroy( ) 메서드에서는 처리할 내용이 없어 생략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21474"/>
            <a:ext cx="5947675" cy="11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88275"/>
            <a:ext cx="5947675" cy="106986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152400" y="4419600"/>
            <a:ext cx="59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session 객체를 얻어와서 세션영역에 로그인 정보가 있는지 확인한다.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15.2 필터 응용 - 회원인증 구현</a:t>
            </a:r>
            <a:endParaRPr/>
          </a:p>
        </p:txBody>
      </p:sp>
      <p:sp>
        <p:nvSpPr>
          <p:cNvPr id="300" name="Google Shape;30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1" name="Google Shape;301;p37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모델1 방식 회원제 게시판과 연동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5893450" y="1120320"/>
            <a:ext cx="30438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처음에는 로그아웃 상태이므로 글쓰기를 누르면 경고창이 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0325"/>
            <a:ext cx="54864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850" y="1924675"/>
            <a:ext cx="3146650" cy="10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/>
        </p:nvSpPr>
        <p:spPr>
          <a:xfrm>
            <a:off x="1105950" y="2041450"/>
            <a:ext cx="35799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리소스인 Write.jsp 파일이 실행 되기 전에 필터가 먼저 요청을 확인한 후 경고창을 띄움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850" y="2903825"/>
            <a:ext cx="481012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/>
        </p:nvSpPr>
        <p:spPr>
          <a:xfrm>
            <a:off x="5283700" y="3000650"/>
            <a:ext cx="37665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주소표시줄을 보면 다음과 같이 backUrl이 매개변수로 추가되어 있는 것을 볼 수 있음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7275" y="3646775"/>
            <a:ext cx="3579900" cy="138369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/>
        </p:nvSpPr>
        <p:spPr>
          <a:xfrm>
            <a:off x="692700" y="3959325"/>
            <a:ext cx="37665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로그인에 성공하면 로그인 전에 요청했던 글쓰기 페이지로 이동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15.2 필터 응용 - 회원인증 구현</a:t>
            </a:r>
            <a:endParaRPr/>
          </a:p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6" name="Google Shape;316;p3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모델1 방식 회원제 게시판과 연동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페이지를 직접 실행하는 경우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backUrl 없음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후 로그인 페이지로 이동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IsSessionFilter 클래스에 의해 로그인 페이지로 이동한 경우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getRequestURI( ) 메서드로 최초 요청된 페이지의 URL을 가져옴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backUrl 매개변수에 값으로 할당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후 backUrl에 지정된 페이지로 이동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15.3 리스너</a:t>
            </a:r>
            <a:endParaRPr/>
          </a:p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3" name="Google Shape;323;p3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리스너란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..??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리스너는 사전적 의미로 청취자, 즉 소리를 듣는 사람을 의미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 애플리케이션에서 발생하는 다양한 이벤트(event)를 맡아 처리해주는 역할을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마우스 클릭(click), 키보드 입력(keydown), 웹 애플리케이션의 시작 및 종료 등의 이벤트 발생을 감지하는 인터페이스를 가리켜 리스너(Listener)라고 한다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리스너의 종류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63" y="2763375"/>
            <a:ext cx="639127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15.3 리스너</a:t>
            </a:r>
            <a:endParaRPr/>
          </a:p>
        </p:txBody>
      </p:sp>
      <p:sp>
        <p:nvSpPr>
          <p:cNvPr id="330" name="Google Shape;33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1" name="Google Shape;331;p4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web.xml에서 리스너 등록하기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75" y="840357"/>
            <a:ext cx="6391275" cy="126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100" y="2756000"/>
            <a:ext cx="621982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15.3 리스너</a:t>
            </a:r>
            <a:endParaRPr/>
          </a:p>
        </p:txBody>
      </p:sp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0" name="Google Shape;340;p41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리스너 클래스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 애플리케이션의 시작과 종료 이벤트를 받아 간단한 메시지를 출력하는 리스너를 작성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1" name="Google Shape;341;p41"/>
          <p:cNvSpPr txBox="1"/>
          <p:nvPr/>
        </p:nvSpPr>
        <p:spPr>
          <a:xfrm>
            <a:off x="302425" y="1539584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15-9] Java Resources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/listener/ContextListener.java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5645475" y="1888200"/>
            <a:ext cx="3498600" cy="24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ServletContextListener 리스너를 구현하여 클래스 정의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웹 애플리케이션 시작 이벤트를 감지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web.xml에 정의된 컨텍스트 초기화 매개변수 목록을 얻어와서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웹 애플리케이션 종료 이벤트를 감지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3" name="Google Shape;343;p41"/>
          <p:cNvGrpSpPr/>
          <p:nvPr/>
        </p:nvGrpSpPr>
        <p:grpSpPr>
          <a:xfrm>
            <a:off x="152405" y="1888210"/>
            <a:ext cx="5493075" cy="3255123"/>
            <a:chOff x="152400" y="1888275"/>
            <a:chExt cx="4886208" cy="2965403"/>
          </a:xfrm>
        </p:grpSpPr>
        <p:pic>
          <p:nvPicPr>
            <p:cNvPr id="344" name="Google Shape;34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888275"/>
              <a:ext cx="4886208" cy="15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441611"/>
              <a:ext cx="4886201" cy="14120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필터란..??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필터는 웹 컨테이너의 ‘전면’에서 클라이언트와 주고받는 메시지를 처리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클라이언트가 요청을 보내거나, 웹서버가 응답할때는 필터를 거치게 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요청과 응답에 대해 전처리 혹은 후처리를 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또한 2개 이상을 연결할 수 있어 이를 “필터체인”이라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348" y="1574401"/>
            <a:ext cx="4718950" cy="18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15.3 리스너</a:t>
            </a:r>
            <a:endParaRPr/>
          </a:p>
        </p:txBody>
      </p:sp>
      <p:sp>
        <p:nvSpPr>
          <p:cNvPr id="351" name="Google Shape;35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2" name="Google Shape;352;p42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web.xml 작성(리스너 등록)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Servers 뷰에서 톰캣을 재시작하면 콘솔에는 다음과 같은 내용이 출력됨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302425" y="1158584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15-10]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webapp/WEB-INF/web.xml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75" y="1505625"/>
            <a:ext cx="5943200" cy="92890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 txBox="1"/>
          <p:nvPr/>
        </p:nvSpPr>
        <p:spPr>
          <a:xfrm>
            <a:off x="6100075" y="1505625"/>
            <a:ext cx="30438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&lt;listener-class&gt; 요소에 패키지를 포함한 클래스명을 입력하기만 하면 리스너가 등록됨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52325"/>
            <a:ext cx="45815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4841575" y="3486825"/>
            <a:ext cx="29193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web.xml에 등록해둔 컨텍스트 초기화 매개 변수 전체가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15.3 리스너</a:t>
            </a:r>
            <a:endParaRPr/>
          </a:p>
        </p:txBody>
      </p:sp>
      <p:sp>
        <p:nvSpPr>
          <p:cNvPr id="363" name="Google Shape;36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4" name="Google Shape;364;p43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애너테이션으로 리스너 등록하기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리스너 등록에는 @WebListener 애너테이션을 이용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302425" y="2653066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15-11]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Resources/listener/SessionAttrListener.java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6272300" y="3054000"/>
            <a:ext cx="28719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@WebListener 애너테이션만 붙여주면 리스너 등록 완료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HttpSessionAttributeListener 인터페이스는 세션 영역의 속성이 변경될 때의 이벤트를 감지하는 리스너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612498"/>
            <a:ext cx="63436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00" y="3054000"/>
            <a:ext cx="6103307" cy="17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15.3 리스너</a:t>
            </a:r>
            <a:endParaRPr/>
          </a:p>
        </p:txBody>
      </p:sp>
      <p:sp>
        <p:nvSpPr>
          <p:cNvPr id="374" name="Google Shape;37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5" name="Google Shape;375;p44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애너테이션으로 리스너 등록하기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302425" y="1160990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15-11] Java Resources/listener/SessionAttrListener.java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7" name="Google Shape;377;p44"/>
          <p:cNvSpPr txBox="1"/>
          <p:nvPr/>
        </p:nvSpPr>
        <p:spPr>
          <a:xfrm>
            <a:off x="6272300" y="1582400"/>
            <a:ext cx="28719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❸❹❺ 메서드는 각각 세션에 속성이 추가, 제거, 변경되는 이벤트를 감지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8" name="Google Shape;3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00" y="1582388"/>
            <a:ext cx="6103300" cy="2717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15.3 리스너</a:t>
            </a:r>
            <a:endParaRPr/>
          </a:p>
        </p:txBody>
      </p:sp>
      <p:sp>
        <p:nvSpPr>
          <p:cNvPr id="384" name="Google Shape;38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5" name="Google Shape;385;p4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리스너 동작 확인용 JSP 작성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302425" y="1160990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15-12]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webapp/15FilterListener/MyListener.jsp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5520700" y="1499900"/>
            <a:ext cx="35781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매개변수로 전달된 mode의 값에 따라 세션을 추가, 삭제, 무효화 하는 코드 실행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Javascript 함수로 mode값을 변경한 후 전송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9896"/>
            <a:ext cx="5368301" cy="22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75087"/>
            <a:ext cx="5368300" cy="11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15.3 리스너</a:t>
            </a:r>
            <a:endParaRPr/>
          </a:p>
        </p:txBody>
      </p:sp>
      <p:sp>
        <p:nvSpPr>
          <p:cNvPr id="395" name="Google Shape;39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6" name="Google Shape;396;p4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 확인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273050"/>
            <a:ext cx="3364150" cy="8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6"/>
          <p:cNvSpPr txBox="1"/>
          <p:nvPr/>
        </p:nvSpPr>
        <p:spPr>
          <a:xfrm>
            <a:off x="3904600" y="1312350"/>
            <a:ext cx="50835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실행 화면에서 [세션 속성 저장] → [세션 속성 삭제]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→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[세션 속성 저장] → [세션 전체 삭제] 순서로 클릭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5" y="2407325"/>
            <a:ext cx="52673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15.4 리스너 응용 - 세션 카운터</a:t>
            </a:r>
            <a:endParaRPr/>
          </a:p>
        </p:txBody>
      </p:sp>
      <p:sp>
        <p:nvSpPr>
          <p:cNvPr id="405" name="Google Shape;40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6" name="Google Shape;406;p4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HttpSessionListener 인터페이스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세션의 생성과 소멸 이벤트를 감지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이런 특성을 이용해서 접속자 수를 확인하는 세션 카운터 제작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p47"/>
          <p:cNvSpPr txBox="1"/>
          <p:nvPr/>
        </p:nvSpPr>
        <p:spPr>
          <a:xfrm>
            <a:off x="302425" y="1770590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15-12]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Resources/listener/SessionListener.java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5110050" y="2109500"/>
            <a:ext cx="39888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리스너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새로운 세션이 생성되면 카운트 1 증가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세션 객체가 소멸되면 카운트 1 감소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9" name="Google Shape;4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50" y="2109500"/>
            <a:ext cx="4677990" cy="3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15.4 리스너 응용 - 세션 카운터</a:t>
            </a:r>
            <a:endParaRPr/>
          </a:p>
        </p:txBody>
      </p:sp>
      <p:sp>
        <p:nvSpPr>
          <p:cNvPr id="415" name="Google Shape;41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6" name="Google Shape;416;p48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동작 확인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7" name="Google Shape;4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25" y="1280100"/>
            <a:ext cx="512445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125" y="3855325"/>
            <a:ext cx="4720901" cy="12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8"/>
          <p:cNvSpPr txBox="1"/>
          <p:nvPr/>
        </p:nvSpPr>
        <p:spPr>
          <a:xfrm>
            <a:off x="5483475" y="1280100"/>
            <a:ext cx="36153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실행 화면에서 [세션 속성 저장] → [세션 속성 저장] → [세션 속성 삭제] → [세션 전체 삭제] → [세션 전체 삭제] 순서로 눌러보며 콘솔의 출력 결과를 확인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433350" y="3812700"/>
            <a:ext cx="38469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웹 브라우저는 탭을 여러 개 열어도 세션을 공유하므로 세션 카운트는 1을 넘지못함.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따라서 두번째 웹브라우저로 접속한 후 테스트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6" name="Google Shape;426;p4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마무리</a:t>
            </a:r>
            <a:endParaRPr/>
          </a:p>
        </p:txBody>
      </p:sp>
      <p:pic>
        <p:nvPicPr>
          <p:cNvPr id="427" name="Google Shape;4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325" y="3676200"/>
            <a:ext cx="1319625" cy="13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9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핵심요약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 애플리케이션은 보통 수많은 JSP/서블릿으로 구성됩니다. 이때 필터를 활용하면 한글 인 코딩 처리, 로그인, 로깅 등과 같은 공통 처리를 하나의 파일에서 관리할 수 있습니다.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필터는 jakarta.servlet.Filter 인터페이스를 구현해 작성하며, web.xml이나 애너테이션 으로 요청명과 매핑해 사용합니다.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리스너는 웹 컨테이너에서 발생하는 다양한 이벤트를 감지할 수 있습니다. 리스너를 활용하 면 웹 애플리케이션에 필요한 데이터 초기화나 속성값 변경 추적 등을 손쉽게 처리할 수 있습 니다.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리스너는 jakarta.servlet 패키지의 다양한 XxxListener 인터페이스를 구현해 작성하며, web.xml이나 애너테이션으로 등록해 사용합니다.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Filter 인터페이스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 기능 개발을 위해 Filter 인터페이스를 구현(implements)해야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Filter 인터페이스에 정의된 메서드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init() 메서드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 컨테이너가 필터를 초기화할때 딱 한번 호출됨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디폴트 메서드이므로 오버라이딩은 필수사항 아님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75" y="1840150"/>
            <a:ext cx="5712075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325" y="3935381"/>
            <a:ext cx="431482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init() 메서드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매개변수로 선언된 FilterConfig는 web.xml에 정의한 초기화 매개변수를 읽을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913" y="1733450"/>
            <a:ext cx="7319825" cy="24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doFilter() 메서드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클라이언트의 요청을 리소스에 적용할 때마다 호출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매개변수로 선언된 객체의 역할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ServletRequest : 요청 정보를 저장한 객체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ServletResponse : 응답 정보를 저장한 객체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FilterChain : 필터 체인에서 다음 필터를 호출하거나 최종 리소스를 호출할 때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가장 먼저 요청에 대해 전처리를 진행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그런 다음 doFilter()를 호출하여 필터 체인에서 다음 필터를 호출하거나, 최종 리소스를 호출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00" y="1434999"/>
            <a:ext cx="608276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228600" y="4267200"/>
            <a:ext cx="8148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  <a:highlight>
                  <a:srgbClr val="FF00FF"/>
                </a:highlight>
                <a:latin typeface="Nanum Gothic"/>
                <a:ea typeface="Nanum Gothic"/>
                <a:cs typeface="Nanum Gothic"/>
                <a:sym typeface="Nanum Gothic"/>
              </a:rPr>
              <a:t>[Note]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FF00FF"/>
                </a:solidFill>
                <a:latin typeface="Nanum Gothic"/>
                <a:ea typeface="Nanum Gothic"/>
                <a:cs typeface="Nanum Gothic"/>
                <a:sym typeface="Nanum Gothic"/>
              </a:rPr>
              <a:t>chain.doFilter( ) 메서드를 호출하지 않으면 전처리 결과를 다음 단계로 넘기지 않으므로 요청 처리가 여기서 멈추게 되어 웹 브라우저에서는 아무런 응답도 받을 수 없음</a:t>
            </a:r>
            <a:endParaRPr b="1">
              <a:solidFill>
                <a:srgbClr val="FF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doFilter() 메서드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doFilter() 일반적인 오버라이딩 형태 및 전체 처리 과정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436850"/>
            <a:ext cx="5757199" cy="24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850" y="2081175"/>
            <a:ext cx="5448149" cy="30623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destroy() 메서드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</a:rPr>
              <a:t>필터가 종료될 때 딱 한 번 호출되어 필터를 통해 열었던 리소스를 닫음.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</a:rPr>
              <a:t>init() 메서드와 마찬가지로 디폴트 메서드므로 필요할 때만 오버라이딩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web.xml에서 필터 매핑하기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 사용을 위해서는 요청명과 해당 필터를 매핑해야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web.xml은 다음과 같이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886575"/>
            <a:ext cx="535296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25" y="3744775"/>
            <a:ext cx="4281900" cy="6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475" y="2490000"/>
            <a:ext cx="4159525" cy="26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0"/>
          <p:cNvCxnSpPr/>
          <p:nvPr/>
        </p:nvCxnSpPr>
        <p:spPr>
          <a:xfrm flipH="1" rot="10800000">
            <a:off x="2096050" y="3121750"/>
            <a:ext cx="4757100" cy="96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15.1 필터</a:t>
            </a:r>
            <a:endParaRPr/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 클래스 작성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02425" y="1021050"/>
            <a:ext cx="6263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15-1] Java Resources/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filter/BasicFilter.java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8850"/>
            <a:ext cx="6143175" cy="36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6295575" y="1414650"/>
            <a:ext cx="28485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필터 클래스이므로 Filter 인터페이스를 구현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init() 메서드 오버라이딩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doFilter( ) 메서드에서 사용하기 위해 값 설정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&lt;filter-name&gt; 읽어옴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초기화 매개변수 읽어옴.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❸에서 저장해 둔 FilterConfig 객체사용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